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7"/>
  </p:notesMasterIdLst>
  <p:sldIdLst>
    <p:sldId id="283" r:id="rId2"/>
    <p:sldId id="316" r:id="rId3"/>
    <p:sldId id="284" r:id="rId4"/>
    <p:sldId id="303" r:id="rId5"/>
    <p:sldId id="305" r:id="rId6"/>
    <p:sldId id="306" r:id="rId7"/>
    <p:sldId id="268" r:id="rId8"/>
    <p:sldId id="258" r:id="rId9"/>
    <p:sldId id="259" r:id="rId10"/>
    <p:sldId id="266" r:id="rId11"/>
    <p:sldId id="272" r:id="rId12"/>
    <p:sldId id="274" r:id="rId13"/>
    <p:sldId id="269" r:id="rId14"/>
    <p:sldId id="270" r:id="rId15"/>
    <p:sldId id="313" r:id="rId16"/>
    <p:sldId id="304" r:id="rId17"/>
    <p:sldId id="315" r:id="rId18"/>
    <p:sldId id="309" r:id="rId19"/>
    <p:sldId id="318" r:id="rId20"/>
    <p:sldId id="308" r:id="rId21"/>
    <p:sldId id="317" r:id="rId22"/>
    <p:sldId id="310" r:id="rId23"/>
    <p:sldId id="311" r:id="rId24"/>
    <p:sldId id="312" r:id="rId25"/>
    <p:sldId id="30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ACB7F-E54D-9845-B292-F00BE21BA1AD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80CB9-6A01-C34D-A0E1-1624FC7DD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Remind students of the framework</a:t>
            </a:r>
            <a:r>
              <a:rPr lang="en-US" baseline="0" dirty="0" smtClean="0"/>
              <a:t> of our class (Before/During/After) – attempt to help you build a coherent mental representation of the ideas in this class to apply them and teach a productive reading comprehension lesson around challenging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80CB9-6A01-C34D-A0E1-1624FC7DD3D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 out the types of inferences</a:t>
            </a:r>
            <a:r>
              <a:rPr lang="en-US" baseline="0" dirty="0" smtClean="0"/>
              <a:t> these two learning goals require while also picking up on the resources and challenges of the text (text structure)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80CB9-6A01-C34D-A0E1-1624FC7DD3D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B0746-7A30-EB43-AA6D-A6F71A0057F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Piggybacking two questions together; discussion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faclitator</a:t>
            </a:r>
            <a:r>
              <a:rPr lang="en-US" baseline="0" dirty="0" smtClean="0"/>
              <a:t> – </a:t>
            </a:r>
          </a:p>
          <a:p>
            <a:r>
              <a:rPr lang="en-US" baseline="0" dirty="0" smtClean="0"/>
              <a:t>Train: too many questions in one – would you want to be on that train (make connections; presupposes that children understand what the train is like to be able to answer it) – </a:t>
            </a:r>
          </a:p>
          <a:p>
            <a:r>
              <a:rPr lang="en-US" baseline="0" dirty="0" smtClean="0"/>
              <a:t>Person: follow-up – too many questions – could be too close-ended (more successful, feel better – just choose) – broaden it out to see meaning construction being made and talked through – broad and narrow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B0746-7A30-EB43-AA6D-A6F71A0057F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all of these questions have in common?  “guess my answer” – not encouraging</a:t>
            </a:r>
            <a:r>
              <a:rPr lang="en-US" baseline="0" dirty="0" smtClean="0"/>
              <a:t> a lot of discussion; </a:t>
            </a:r>
          </a:p>
          <a:p>
            <a:r>
              <a:rPr lang="en-US" baseline="0" dirty="0" smtClean="0"/>
              <a:t>You don’t know what kids are going to say -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B0746-7A30-EB43-AA6D-A6F71A0057F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B0746-7A30-EB43-AA6D-A6F71A0057F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E43AC9-FBFD-9B4E-B7DB-FBB65FD020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5ED27FE-AB56-2C4B-90C2-338B3DB27676}" type="datetimeFigureOut">
              <a:rPr lang="en-US" smtClean="0"/>
              <a:pPr/>
              <a:t>11/12/14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7C719C7-5CFC-AC46-9A46-F72631304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erstories.net/wp-content/uploads/2008/08/hmmm.jpg&amp;imgrefurl=http://erstories.net/?p=537&amp;usg=__co3-IRc5q1DOW3nj-koIR0Ju_20=&amp;h=800&amp;w=628&amp;sz=36&amp;hl=en&amp;start=2&amp;um=1&amp;tbnid=Uy_y6R-XeSDGcM:&amp;tbnh=143&amp;tbnw=112&amp;prev=/images?q=hmmm&amp;um=1&amp;hl=en&amp;rls=com.microsoft:*:IE-SearchBox&amp;rlz=1I7DMUS&amp;sa=N" TargetMode="External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0926" y="5052425"/>
            <a:ext cx="6005118" cy="1470025"/>
          </a:xfrm>
        </p:spPr>
        <p:txBody>
          <a:bodyPr/>
          <a:lstStyle/>
          <a:p>
            <a:r>
              <a:rPr lang="en-US" sz="4800" dirty="0" smtClean="0">
                <a:latin typeface="+mn-lt"/>
              </a:rPr>
              <a:t>Pulling It All Together: Text-Based Discussions</a:t>
            </a: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EDC 423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40341"/>
            <a:ext cx="7539690" cy="1411941"/>
          </a:xfrm>
        </p:spPr>
        <p:txBody>
          <a:bodyPr/>
          <a:lstStyle/>
          <a:p>
            <a:r>
              <a:rPr lang="en-US" dirty="0" smtClean="0"/>
              <a:t>Activities that Span BDA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587681"/>
          </a:xfrm>
        </p:spPr>
        <p:txBody>
          <a:bodyPr/>
          <a:lstStyle/>
          <a:p>
            <a:r>
              <a:rPr lang="en-US" dirty="0" smtClean="0"/>
              <a:t>K-W-L Charts</a:t>
            </a:r>
          </a:p>
          <a:p>
            <a:r>
              <a:rPr lang="en-US" dirty="0" smtClean="0"/>
              <a:t>Anticipation Guides</a:t>
            </a:r>
          </a:p>
          <a:p>
            <a:r>
              <a:rPr lang="en-US" dirty="0" smtClean="0"/>
              <a:t>Graphic organizers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09022" y="52436"/>
            <a:ext cx="1235284" cy="1200328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Teacher</a:t>
            </a:r>
          </a:p>
          <a:p>
            <a:r>
              <a:rPr lang="en-US" sz="2400" b="1" dirty="0" smtClean="0"/>
              <a:t>Task</a:t>
            </a:r>
          </a:p>
          <a:p>
            <a:r>
              <a:rPr lang="en-US" sz="2400" b="1" dirty="0" smtClean="0"/>
              <a:t>Context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3063" y="4410254"/>
            <a:ext cx="79286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You can </a:t>
            </a:r>
            <a:r>
              <a:rPr lang="en-US" sz="2400" b="1" dirty="0" smtClean="0"/>
              <a:t>plan </a:t>
            </a:r>
            <a:r>
              <a:rPr lang="en-US" sz="2400" dirty="0" smtClean="0"/>
              <a:t>these in the beginning, </a:t>
            </a:r>
          </a:p>
          <a:p>
            <a:pPr algn="ctr"/>
            <a:r>
              <a:rPr lang="en-US" sz="2400" b="1" dirty="0" smtClean="0"/>
              <a:t>engage </a:t>
            </a:r>
            <a:r>
              <a:rPr lang="en-US" sz="2400" dirty="0" smtClean="0"/>
              <a:t>in during, and USE to support students</a:t>
            </a:r>
          </a:p>
          <a:p>
            <a:pPr algn="ctr"/>
            <a:r>
              <a:rPr lang="en-US" sz="2400" dirty="0" smtClean="0"/>
              <a:t> in applying their understanding </a:t>
            </a:r>
            <a:r>
              <a:rPr lang="en-US" sz="2400" b="1" dirty="0" smtClean="0"/>
              <a:t>AFTER</a:t>
            </a:r>
            <a:r>
              <a:rPr lang="en-US" sz="2400" dirty="0" smtClean="0"/>
              <a:t> reading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Design an “Exit Activity” for students to use the information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K-W-L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92163" y="1762125"/>
          <a:ext cx="7570788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3596"/>
                <a:gridCol w="2523596"/>
                <a:gridCol w="25235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What I KNOW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 WANT to know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 LEARNED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14597" y="3288042"/>
            <a:ext cx="19594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AFTER…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EXIT Activity?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pic>
        <p:nvPicPr>
          <p:cNvPr id="6" name="Picture 5" descr="anticipation guid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49" y="1204729"/>
            <a:ext cx="7531100" cy="5653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3425" y="2006061"/>
            <a:ext cx="187788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AFTER…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Exit Activity?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Cause/Effect </a:t>
            </a:r>
            <a:r>
              <a:rPr lang="en-US" sz="4000" dirty="0" smtClean="0"/>
              <a:t>(</a:t>
            </a:r>
            <a:r>
              <a:rPr lang="en-US" sz="4000" dirty="0" err="1" smtClean="0"/>
              <a:t>Before..During</a:t>
            </a:r>
            <a:r>
              <a:rPr lang="en-US" sz="4000" dirty="0" smtClean="0"/>
              <a:t>) </a:t>
            </a:r>
            <a:endParaRPr lang="en-US" dirty="0"/>
          </a:p>
        </p:txBody>
      </p:sp>
      <p:pic>
        <p:nvPicPr>
          <p:cNvPr id="4" name="Content Placeholder 3" descr="hatchet cause effect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47104" r="-47104"/>
          <a:stretch>
            <a:fillRect/>
          </a:stretch>
        </p:blipFill>
        <p:spPr>
          <a:xfrm>
            <a:off x="-857705" y="1452283"/>
            <a:ext cx="8146286" cy="5173726"/>
          </a:xfrm>
        </p:spPr>
      </p:pic>
      <p:sp>
        <p:nvSpPr>
          <p:cNvPr id="6" name="TextBox 5"/>
          <p:cNvSpPr txBox="1"/>
          <p:nvPr/>
        </p:nvSpPr>
        <p:spPr>
          <a:xfrm>
            <a:off x="6187845" y="2006061"/>
            <a:ext cx="187788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AFTER…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Exit Activity?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Compare/Contrast</a:t>
            </a:r>
            <a:br>
              <a:rPr lang="en-US" dirty="0" smtClean="0"/>
            </a:br>
            <a:r>
              <a:rPr lang="en-US" sz="4000" dirty="0" smtClean="0"/>
              <a:t>(During/After…)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73665" y="2111019"/>
            <a:ext cx="3511976" cy="356031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73789" y="2111019"/>
            <a:ext cx="3934215" cy="356031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03061" y="2295685"/>
            <a:ext cx="234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Hollis at Beginning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32400" y="2295685"/>
            <a:ext cx="1683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Hollis At End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9567" y="1834020"/>
            <a:ext cx="155838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DURING…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4844" y="5840132"/>
            <a:ext cx="376788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AFTER…  Exit Activity?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2" y="40341"/>
            <a:ext cx="8003170" cy="1411941"/>
          </a:xfrm>
        </p:spPr>
        <p:txBody>
          <a:bodyPr/>
          <a:lstStyle/>
          <a:p>
            <a:r>
              <a:rPr lang="en-US" dirty="0" smtClean="0"/>
              <a:t>Pompeii Text…Remember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36" y="1839879"/>
            <a:ext cx="7556313" cy="456599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Challenges and Resources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Main Ideas: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marble that the farmer found was actually remnants of things in Pompeii and Herculaneum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What happens when a volcano erupts? How did the eruption effect the two cities?   (the cities got buried)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Big Ideas: (If we wanted to keep going)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Archeologists can help us understand the past. What we find in the ground can give us signs from life a long time ago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Volcanoes and other natural disasters can have a huge impact on humans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Learning Goals: ???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Pompeii 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632" y="1702215"/>
            <a:ext cx="7570787" cy="49332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Learning Goals: </a:t>
            </a:r>
            <a:r>
              <a:rPr lang="en-US" sz="2000" dirty="0" smtClean="0">
                <a:solidFill>
                  <a:srgbClr val="FF0000"/>
                </a:solidFill>
              </a:rPr>
              <a:t>After reading, students will be able to </a:t>
            </a:r>
            <a:endParaRPr lang="en-US" dirty="0" smtClean="0"/>
          </a:p>
          <a:p>
            <a:pPr lvl="1"/>
            <a:r>
              <a:rPr lang="en-US" sz="2118" dirty="0" smtClean="0">
                <a:solidFill>
                  <a:srgbClr val="FF0000"/>
                </a:solidFill>
              </a:rPr>
              <a:t>Explain the </a:t>
            </a:r>
            <a:r>
              <a:rPr lang="en-US" sz="2118" u="sng" dirty="0" smtClean="0">
                <a:solidFill>
                  <a:srgbClr val="FF0000"/>
                </a:solidFill>
              </a:rPr>
              <a:t>connection </a:t>
            </a:r>
            <a:r>
              <a:rPr lang="en-US" sz="2118" dirty="0" smtClean="0">
                <a:solidFill>
                  <a:srgbClr val="FF0000"/>
                </a:solidFill>
              </a:rPr>
              <a:t>between the farmer’s discovery and the </a:t>
            </a:r>
            <a:br>
              <a:rPr lang="en-US" sz="2118" dirty="0" smtClean="0">
                <a:solidFill>
                  <a:srgbClr val="FF0000"/>
                </a:solidFill>
              </a:rPr>
            </a:br>
            <a:r>
              <a:rPr lang="en-US" sz="2118" dirty="0" smtClean="0">
                <a:solidFill>
                  <a:srgbClr val="FF0000"/>
                </a:solidFill>
              </a:rPr>
              <a:t>two cities being destroyed</a:t>
            </a:r>
          </a:p>
          <a:p>
            <a:pPr lvl="2"/>
            <a:r>
              <a:rPr lang="en-US" sz="1882" dirty="0" smtClean="0">
                <a:solidFill>
                  <a:srgbClr val="FF0000"/>
                </a:solidFill>
              </a:rPr>
              <a:t>Notice the “out of order” chronology of the event; </a:t>
            </a:r>
            <a:br>
              <a:rPr lang="en-US" sz="1882" dirty="0" smtClean="0">
                <a:solidFill>
                  <a:srgbClr val="FF0000"/>
                </a:solidFill>
              </a:rPr>
            </a:br>
            <a:r>
              <a:rPr lang="en-US" sz="1882" dirty="0" smtClean="0">
                <a:solidFill>
                  <a:srgbClr val="FF0000"/>
                </a:solidFill>
              </a:rPr>
              <a:t>recognize author’s craft but also put back in order </a:t>
            </a:r>
          </a:p>
          <a:p>
            <a:pPr lvl="1"/>
            <a:r>
              <a:rPr lang="en-US" sz="2118" dirty="0" smtClean="0">
                <a:solidFill>
                  <a:srgbClr val="FF0000"/>
                </a:solidFill>
              </a:rPr>
              <a:t>Identify what happens when a volcano erupts and how it </a:t>
            </a:r>
            <a:r>
              <a:rPr lang="en-US" sz="2118" u="sng" dirty="0" smtClean="0">
                <a:solidFill>
                  <a:srgbClr val="FF0000"/>
                </a:solidFill>
              </a:rPr>
              <a:t>affected </a:t>
            </a:r>
            <a:r>
              <a:rPr lang="en-US" sz="2118" dirty="0" smtClean="0">
                <a:solidFill>
                  <a:srgbClr val="FF0000"/>
                </a:solidFill>
              </a:rPr>
              <a:t>people’s lives in these two prosperous cities. </a:t>
            </a:r>
            <a:endParaRPr lang="en-US" sz="2118" dirty="0" smtClean="0"/>
          </a:p>
          <a:p>
            <a:r>
              <a:rPr lang="en-US" dirty="0" smtClean="0"/>
              <a:t>Launch – Set a purpose </a:t>
            </a:r>
          </a:p>
          <a:p>
            <a:pPr lvl="1"/>
            <a:r>
              <a:rPr lang="en-US" sz="2353" dirty="0" smtClean="0"/>
              <a:t>Give heads up about the story embedded into the facts</a:t>
            </a:r>
          </a:p>
          <a:p>
            <a:pPr lvl="1"/>
            <a:r>
              <a:rPr lang="en-US" sz="2353" dirty="0" smtClean="0"/>
              <a:t>Activate knowledge about volcanoes </a:t>
            </a:r>
          </a:p>
          <a:p>
            <a:pPr lvl="1"/>
            <a:r>
              <a:rPr lang="en-US" sz="2353" dirty="0" smtClean="0"/>
              <a:t>Read to find out…. (look back at learning goals!) </a:t>
            </a:r>
          </a:p>
          <a:p>
            <a:r>
              <a:rPr lang="en-US" dirty="0" smtClean="0"/>
              <a:t>Exit: Did students accomplish your learning goals?  (What could you design before/during and after to determine this?)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39720" y="1702215"/>
            <a:ext cx="1621190" cy="181588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…Infer </a:t>
            </a:r>
          </a:p>
          <a:p>
            <a:pPr algn="ctr"/>
            <a:r>
              <a:rPr lang="en-US" sz="1600" b="1" dirty="0" smtClean="0"/>
              <a:t>logical/causal </a:t>
            </a:r>
          </a:p>
          <a:p>
            <a:pPr algn="ctr"/>
            <a:r>
              <a:rPr lang="en-US" sz="1600" b="1" dirty="0" smtClean="0"/>
              <a:t>connections to construct </a:t>
            </a:r>
          </a:p>
          <a:p>
            <a:pPr algn="ctr"/>
            <a:r>
              <a:rPr lang="en-US" sz="1600" b="1" dirty="0" smtClean="0"/>
              <a:t>mental representation of the text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Exit Activity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Little More About Levels of Questions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792162" y="2136633"/>
            <a:ext cx="7570787" cy="4289611"/>
          </a:xfrm>
        </p:spPr>
        <p:txBody>
          <a:bodyPr/>
          <a:lstStyle/>
          <a:p>
            <a:r>
              <a:rPr lang="en-US" dirty="0" smtClean="0"/>
              <a:t>Right There: LITERAL</a:t>
            </a:r>
          </a:p>
          <a:p>
            <a:r>
              <a:rPr lang="en-US" dirty="0" smtClean="0"/>
              <a:t>Think and Search: INFERENTIAL </a:t>
            </a:r>
            <a:r>
              <a:rPr lang="en-US" sz="2400" dirty="0" smtClean="0"/>
              <a:t>(read between the lines and think how info fit together)</a:t>
            </a:r>
            <a:endParaRPr lang="en-US" dirty="0" smtClean="0"/>
          </a:p>
          <a:p>
            <a:r>
              <a:rPr lang="en-US" dirty="0" smtClean="0"/>
              <a:t>Author and You: INFERENTIAL </a:t>
            </a:r>
            <a:r>
              <a:rPr lang="en-US" sz="2800" dirty="0" smtClean="0"/>
              <a:t>(think about author clues and formulate own opinion) </a:t>
            </a:r>
            <a:endParaRPr lang="en-US" dirty="0" smtClean="0"/>
          </a:p>
          <a:p>
            <a:r>
              <a:rPr lang="en-US" dirty="0" smtClean="0"/>
              <a:t>On My Own: EVALUATIVE </a:t>
            </a:r>
            <a:r>
              <a:rPr lang="en-US" sz="2800" dirty="0" smtClean="0"/>
              <a:t>(what do you think?)</a:t>
            </a:r>
          </a:p>
          <a:p>
            <a:pPr>
              <a:buNone/>
            </a:pPr>
            <a:r>
              <a:rPr lang="en-US" b="1" dirty="0" smtClean="0"/>
              <a:t>                              See your handout </a:t>
            </a:r>
            <a:r>
              <a:rPr lang="en-US" sz="2800" b="1" dirty="0" smtClean="0"/>
              <a:t>  </a:t>
            </a: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4210" name="Document" r:id="rId4" imgW="5473700" imgH="4241800" progId="Word.Document.12">
              <p:link updateAutomatic="1"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67867" y="6062716"/>
            <a:ext cx="1095172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LITERAL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313928" y="3941964"/>
            <a:ext cx="1646605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INFERENTIAL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9429" y="1971126"/>
            <a:ext cx="1558364" cy="40011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EVALUATIVE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for Cheetah </a:t>
            </a:r>
            <a:r>
              <a:rPr lang="en-US" smtClean="0"/>
              <a:t>Text Discussion Assignment</a:t>
            </a:r>
            <a:endParaRPr lang="en-US" dirty="0" smtClean="0"/>
          </a:p>
          <a:p>
            <a:r>
              <a:rPr lang="en-US" dirty="0" smtClean="0"/>
              <a:t>Pulling It All Together: </a:t>
            </a:r>
            <a:br>
              <a:rPr lang="en-US" dirty="0" smtClean="0"/>
            </a:br>
            <a:r>
              <a:rPr lang="en-US" dirty="0" smtClean="0"/>
              <a:t>Learning Goals to Exit Activities </a:t>
            </a:r>
          </a:p>
          <a:p>
            <a:r>
              <a:rPr lang="en-US" dirty="0" smtClean="0"/>
              <a:t>Levels of Questions</a:t>
            </a:r>
          </a:p>
          <a:p>
            <a:r>
              <a:rPr lang="en-US" dirty="0" smtClean="0"/>
              <a:t>Literature Circle Roles and Book Activity 3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Question-Answer Relationships (QAR)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2162" y="2077283"/>
            <a:ext cx="7570787" cy="428961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800" i="1" dirty="0"/>
              <a:t>Albert was afraid that Susan would beat him in the tennis match. The night before the match, Albert broke both of Susan’s racquets</a:t>
            </a:r>
            <a:r>
              <a:rPr lang="en-US" sz="2800" i="1" dirty="0" smtClean="0"/>
              <a:t>.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RIGHT THERE: When did Albert break both of Susan’s racquets?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THINK &amp; SEARCH: Why did Albert break both of Susan’s racquets?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ON YOUR OWN: Why was Albert afraid that Susan would beat him? 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AUTHOR &amp; YOU: What does the author seem to imply about Albert in this passage? 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Question-Answer Relationships (QAR)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771" y="1821212"/>
            <a:ext cx="7570787" cy="428961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  </a:t>
            </a:r>
            <a:r>
              <a:rPr lang="en-US" sz="2800" dirty="0" smtClean="0"/>
              <a:t> </a:t>
            </a:r>
            <a:r>
              <a:rPr lang="en-US" sz="2800" i="1" dirty="0" smtClean="0"/>
              <a:t>The Time With Josie (Ch. 2, Pictures of Hollis Woods)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RIGHT THERE</a:t>
            </a:r>
            <a:r>
              <a:rPr lang="en-US" sz="2400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THINK &amp; SEARCH</a:t>
            </a:r>
            <a:r>
              <a:rPr lang="en-US" sz="2400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ON YOUR OWN</a:t>
            </a:r>
            <a:r>
              <a:rPr lang="en-US" sz="2400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AUTHOR &amp; YOU: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75"/>
            <a:ext cx="8229600" cy="1139825"/>
          </a:xfrm>
        </p:spPr>
        <p:txBody>
          <a:bodyPr/>
          <a:lstStyle/>
          <a:p>
            <a:pPr eaLnBrk="1" hangingPunct="1"/>
            <a:r>
              <a:rPr lang="en-US" sz="3400" b="1" dirty="0"/>
              <a:t>What’s going on with these questions?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65280"/>
            <a:ext cx="7239000" cy="5064125"/>
          </a:xfrm>
        </p:spPr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200" dirty="0"/>
              <a:t>What can you tell me about some of the characters?  Who’s one of the main characters?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>
                <a:solidFill>
                  <a:srgbClr val="F32E0D"/>
                </a:solidFill>
              </a:rPr>
              <a:t>Can someone describe the setting of the train?  What’s the train like?  Would you want to be on that train?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/>
              <a:t>So how about her as a person?  Is she more successful or does she feel better about herself?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>
                <a:solidFill>
                  <a:srgbClr val="FF3300"/>
                </a:solidFill>
              </a:rPr>
              <a:t>What kind of things are they doing to send off the ship?  Is it just leaving and nobody cares?</a:t>
            </a:r>
            <a:endParaRPr lang="en-US" sz="2200" dirty="0"/>
          </a:p>
          <a:p>
            <a:pPr lvl="1" eaLnBrk="1" hangingPunct="1">
              <a:lnSpc>
                <a:spcPct val="90000"/>
              </a:lnSpc>
            </a:pPr>
            <a:r>
              <a:rPr lang="en-US" sz="2200" dirty="0"/>
              <a:t>That’s the memo written by Dr. Seymour.  What about that one?  Is this the longest or the shortest?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>
                <a:solidFill>
                  <a:srgbClr val="F32E0D"/>
                </a:solidFill>
              </a:rPr>
              <a:t>What is important about being near the waterways?  What is it helpful for?</a:t>
            </a:r>
            <a:r>
              <a:rPr lang="en-US" sz="2200" dirty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/>
              <a:t>What kind of ship was it?  Was it sailing with freight on it?  Carrying goods somewhere?</a:t>
            </a:r>
          </a:p>
        </p:txBody>
      </p:sp>
      <p:pic>
        <p:nvPicPr>
          <p:cNvPr id="44036" name="Picture 5" descr="hmmm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7835900" y="2661465"/>
            <a:ext cx="1193800" cy="15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3250"/>
            <a:ext cx="8229600" cy="48895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1" dirty="0"/>
              <a:t>What’s going on here?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i="1"/>
              <a:t>Alexander and the Terrible, Horrible, No Good, Very Bad Day</a:t>
            </a:r>
            <a:r>
              <a:rPr lang="en-US" sz="2600"/>
              <a:t> is about a boy named…?</a:t>
            </a:r>
          </a:p>
          <a:p>
            <a:pPr eaLnBrk="1" hangingPunct="1"/>
            <a:r>
              <a:rPr lang="en-US" sz="2600">
                <a:solidFill>
                  <a:srgbClr val="3399FF"/>
                </a:solidFill>
              </a:rPr>
              <a:t>Prizes in their cereal, and Alexander got…?</a:t>
            </a:r>
          </a:p>
          <a:p>
            <a:pPr eaLnBrk="1" hangingPunct="1"/>
            <a:r>
              <a:rPr lang="en-US" sz="2600"/>
              <a:t>Right, his paper was…?</a:t>
            </a:r>
          </a:p>
          <a:p>
            <a:pPr eaLnBrk="1" hangingPunct="1"/>
            <a:r>
              <a:rPr lang="en-US" sz="2600">
                <a:solidFill>
                  <a:srgbClr val="F32E0D"/>
                </a:solidFill>
              </a:rPr>
              <a:t>Every once in a while we have a what…?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2466" name="Document" r:id="rId4" imgW="5473700" imgH="42418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</a:t>
            </a:r>
            <a:br>
              <a:rPr lang="en-US" dirty="0" smtClean="0"/>
            </a:br>
            <a:r>
              <a:rPr lang="en-US" dirty="0" smtClean="0"/>
              <a:t>Book Activity 3 </a:t>
            </a:r>
            <a:r>
              <a:rPr lang="en-US" sz="3200" dirty="0" smtClean="0"/>
              <a:t>(Due Tomorrow)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554" y="1922970"/>
            <a:ext cx="7570787" cy="464862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Read Clarke &amp; </a:t>
            </a:r>
            <a:r>
              <a:rPr lang="en-US" b="1" dirty="0" err="1" smtClean="0"/>
              <a:t>Holwadel</a:t>
            </a:r>
            <a:r>
              <a:rPr lang="en-US" b="1" dirty="0" smtClean="0"/>
              <a:t> </a:t>
            </a:r>
            <a:r>
              <a:rPr lang="en-US" dirty="0" smtClean="0"/>
              <a:t>(about challenges of literature circles), take two column notes, and hand in with rest of assignment  </a:t>
            </a:r>
            <a:endParaRPr lang="en-US" dirty="0" smtClean="0"/>
          </a:p>
          <a:p>
            <a:r>
              <a:rPr lang="en-US" dirty="0" smtClean="0"/>
              <a:t>Look on the </a:t>
            </a:r>
            <a:r>
              <a:rPr lang="en-US" b="1" dirty="0" smtClean="0"/>
              <a:t>wikispace </a:t>
            </a:r>
            <a:r>
              <a:rPr lang="en-US" dirty="0" smtClean="0"/>
              <a:t>under Book Activity 3: Note </a:t>
            </a:r>
            <a:r>
              <a:rPr lang="en-US" dirty="0" smtClean="0"/>
              <a:t>your </a:t>
            </a:r>
            <a:r>
              <a:rPr lang="en-US" b="1" dirty="0" smtClean="0"/>
              <a:t>assigned literature circle role </a:t>
            </a:r>
            <a:r>
              <a:rPr lang="en-US" dirty="0" smtClean="0"/>
              <a:t>and your group and </a:t>
            </a:r>
            <a:r>
              <a:rPr lang="en-US" b="1" dirty="0" smtClean="0"/>
              <a:t>complete your role sheet </a:t>
            </a:r>
            <a:r>
              <a:rPr lang="en-US" dirty="0" smtClean="0"/>
              <a:t>for homework</a:t>
            </a:r>
          </a:p>
          <a:p>
            <a:r>
              <a:rPr lang="en-US" dirty="0" smtClean="0"/>
              <a:t>Bring your 2 column notes and completed role sheet to share/discuss during your literature circle </a:t>
            </a:r>
          </a:p>
          <a:p>
            <a:r>
              <a:rPr lang="en-US" dirty="0" smtClean="0"/>
              <a:t>Come prepared to discuss lit circles and other response activities during class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809727" cy="486429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Apply your understanding of discussion as a teaching tool for building comprehension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600" b="1" dirty="0" smtClean="0"/>
              <a:t>Identify and apply a scheme for planning and conducting a text-based discussion</a:t>
            </a:r>
          </a:p>
          <a:p>
            <a:pPr lvl="1">
              <a:lnSpc>
                <a:spcPct val="90000"/>
              </a:lnSpc>
            </a:pPr>
            <a:r>
              <a:rPr lang="en-US" sz="2300" b="1" dirty="0" smtClean="0"/>
              <a:t>TEXT ANALYSIS </a:t>
            </a:r>
            <a:r>
              <a:rPr lang="en-US" sz="2300" dirty="0" smtClean="0"/>
              <a:t>(identify resources, challenges, main </a:t>
            </a:r>
            <a:r>
              <a:rPr lang="en-US" sz="2300" dirty="0" err="1" smtClean="0"/>
              <a:t>idea(s</a:t>
            </a:r>
            <a:r>
              <a:rPr lang="en-US" sz="2300" dirty="0" smtClean="0"/>
              <a:t>); possible big idea)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/>
              <a:t>Consider your </a:t>
            </a:r>
            <a:r>
              <a:rPr lang="en-US" sz="2300" b="1" dirty="0" smtClean="0"/>
              <a:t>READERS</a:t>
            </a:r>
            <a:r>
              <a:rPr lang="en-US" sz="2300" dirty="0" smtClean="0"/>
              <a:t> and set </a:t>
            </a:r>
            <a:r>
              <a:rPr lang="en-US" sz="2300" b="1" dirty="0" smtClean="0"/>
              <a:t>LEARNING GOALS</a:t>
            </a:r>
          </a:p>
          <a:p>
            <a:pPr lvl="1">
              <a:lnSpc>
                <a:spcPct val="90000"/>
              </a:lnSpc>
            </a:pPr>
            <a:r>
              <a:rPr lang="en-US" sz="2300" b="1" dirty="0" smtClean="0"/>
              <a:t>LAUNCH</a:t>
            </a:r>
            <a:r>
              <a:rPr lang="en-US" sz="2300" dirty="0" smtClean="0"/>
              <a:t> your text (activate PK and set a purpose) 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/>
              <a:t>Identify </a:t>
            </a:r>
            <a:r>
              <a:rPr lang="en-US" sz="2300" b="1" dirty="0" smtClean="0"/>
              <a:t>STOPPING POINTS </a:t>
            </a:r>
            <a:r>
              <a:rPr lang="en-US" sz="2300" dirty="0" smtClean="0"/>
              <a:t>and create </a:t>
            </a:r>
            <a:r>
              <a:rPr lang="en-US" sz="2300" b="1" dirty="0" smtClean="0"/>
              <a:t>QUESTIONING SEQUENCE </a:t>
            </a:r>
            <a:r>
              <a:rPr lang="en-US" sz="2300" dirty="0" smtClean="0"/>
              <a:t>(QAFA) designed to engage students in using language to construct meaning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Design </a:t>
            </a:r>
            <a:r>
              <a:rPr lang="en-US" sz="2300" b="1" dirty="0" smtClean="0">
                <a:solidFill>
                  <a:srgbClr val="FF0000"/>
                </a:solidFill>
              </a:rPr>
              <a:t>EXIT</a:t>
            </a:r>
            <a:r>
              <a:rPr lang="en-US" sz="2300" dirty="0" smtClean="0">
                <a:solidFill>
                  <a:srgbClr val="FF0000"/>
                </a:solidFill>
              </a:rPr>
              <a:t> activity to assess whether students actually learned what you set out in your learning goals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comprehension?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991301" cy="488573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goal of comprehension is to build a </a:t>
            </a:r>
            <a:r>
              <a:rPr lang="en-US" b="1" dirty="0" smtClean="0"/>
              <a:t>robust </a:t>
            </a:r>
            <a:r>
              <a:rPr lang="en-US" dirty="0" smtClean="0"/>
              <a:t>mental representation of a text</a:t>
            </a:r>
          </a:p>
          <a:p>
            <a:pPr lvl="1"/>
            <a:r>
              <a:rPr lang="en-US" dirty="0" smtClean="0"/>
              <a:t>Network of ideas connected in meaningful way</a:t>
            </a:r>
          </a:p>
          <a:p>
            <a:r>
              <a:rPr lang="en-US" b="1" dirty="0" smtClean="0"/>
              <a:t>Your teaching goal:  </a:t>
            </a:r>
          </a:p>
          <a:p>
            <a:pPr lvl="1"/>
            <a:r>
              <a:rPr lang="en-US" dirty="0" smtClean="0"/>
              <a:t>Design </a:t>
            </a:r>
            <a:r>
              <a:rPr lang="en-US" u="sng" dirty="0" smtClean="0"/>
              <a:t>questions </a:t>
            </a:r>
            <a:r>
              <a:rPr lang="en-US" dirty="0" smtClean="0"/>
              <a:t>and </a:t>
            </a:r>
            <a:r>
              <a:rPr lang="en-US" u="sng" dirty="0" smtClean="0"/>
              <a:t>follow-up responses </a:t>
            </a:r>
            <a:r>
              <a:rPr lang="en-US" dirty="0" smtClean="0"/>
              <a:t>that support students in actively building this robust mental representation of the text in ways that help them accomplish the learning goals you set</a:t>
            </a:r>
          </a:p>
          <a:p>
            <a:r>
              <a:rPr lang="en-US" b="1" dirty="0" smtClean="0"/>
              <a:t>Purpose of EXIT activity?  </a:t>
            </a:r>
          </a:p>
          <a:p>
            <a:pPr lvl="1"/>
            <a:r>
              <a:rPr lang="en-US" dirty="0" smtClean="0"/>
              <a:t>To Determine: Can students CREATE this robust mental representation of the text and use it to ACCOMPLISH the learning goals?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0926" y="700329"/>
            <a:ext cx="6005118" cy="6664892"/>
          </a:xfrm>
        </p:spPr>
        <p:txBody>
          <a:bodyPr/>
          <a:lstStyle/>
          <a:p>
            <a:r>
              <a:rPr lang="en-US" sz="3600" b="1" dirty="0" smtClean="0">
                <a:latin typeface="+mn-lt"/>
              </a:rPr>
              <a:t>“Five Factors That Influence Comprehension” and </a:t>
            </a:r>
            <a:br>
              <a:rPr lang="en-US" sz="3600" b="1" dirty="0" smtClean="0">
                <a:latin typeface="+mn-lt"/>
              </a:rPr>
            </a:br>
            <a:r>
              <a:rPr lang="en-US" sz="3600" b="1" dirty="0" smtClean="0">
                <a:latin typeface="+mn-lt"/>
              </a:rPr>
              <a:t>“Before-During-After” </a:t>
            </a:r>
            <a:r>
              <a:rPr lang="en-US" sz="4800" dirty="0" smtClean="0">
                <a:latin typeface="+mn-lt"/>
              </a:rPr>
              <a:t/>
            </a:r>
            <a:br>
              <a:rPr lang="en-US" sz="48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(Could these be two frameworks to help YOU </a:t>
            </a:r>
            <a:r>
              <a:rPr lang="en-US" sz="3200" b="1" dirty="0" smtClean="0">
                <a:latin typeface="+mn-lt"/>
              </a:rPr>
              <a:t>organize </a:t>
            </a:r>
            <a:r>
              <a:rPr lang="en-US" sz="3200" dirty="0" smtClean="0">
                <a:latin typeface="+mn-lt"/>
              </a:rPr>
              <a:t>the ideas in EDC423 and </a:t>
            </a:r>
            <a:r>
              <a:rPr lang="en-US" sz="3200" b="1" dirty="0" smtClean="0">
                <a:latin typeface="+mn-lt"/>
              </a:rPr>
              <a:t>apply </a:t>
            </a:r>
            <a:r>
              <a:rPr lang="en-US" sz="3200" dirty="0" smtClean="0">
                <a:latin typeface="+mn-lt"/>
              </a:rPr>
              <a:t>them to teach a reading comprehension lesson?)</a:t>
            </a: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Five Factors That Influence Comprehension</a:t>
            </a:r>
            <a:endParaRPr lang="en-US" sz="4800" dirty="0"/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4171950" y="2001838"/>
            <a:ext cx="2476500" cy="23780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743200" y="3505200"/>
            <a:ext cx="2514600" cy="2511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905000" y="1447800"/>
            <a:ext cx="5638800" cy="5029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009900" y="4876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400"/>
              <a:t>Reader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5105400" y="2508250"/>
            <a:ext cx="1447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400"/>
              <a:t>Task/Activity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429000" y="1604963"/>
            <a:ext cx="2362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400"/>
              <a:t>Sociocultural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4171950" y="5830888"/>
            <a:ext cx="161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400"/>
              <a:t>Context</a:t>
            </a: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2743200" y="2001838"/>
            <a:ext cx="2362200" cy="25495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676650" y="2882900"/>
            <a:ext cx="87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400"/>
              <a:t>Text</a:t>
            </a: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371600" y="2001839"/>
            <a:ext cx="2324100" cy="11096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4338638" y="3340100"/>
            <a:ext cx="2524125" cy="24241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5257800" y="4460875"/>
            <a:ext cx="1943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/>
              <a:t>Teacher/Teaching</a:t>
            </a:r>
          </a:p>
        </p:txBody>
      </p:sp>
      <p:sp>
        <p:nvSpPr>
          <p:cNvPr id="17" name="Oval 16"/>
          <p:cNvSpPr/>
          <p:nvPr/>
        </p:nvSpPr>
        <p:spPr>
          <a:xfrm>
            <a:off x="4552950" y="3739109"/>
            <a:ext cx="361041" cy="39171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 flipH="1">
            <a:off x="6184032" y="2066925"/>
            <a:ext cx="1934736" cy="815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2948" y="1668760"/>
            <a:ext cx="18320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Challenges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Readability Level</a:t>
            </a:r>
          </a:p>
          <a:p>
            <a:r>
              <a:rPr lang="en-US" dirty="0" smtClean="0"/>
              <a:t>Main Idea</a:t>
            </a:r>
          </a:p>
          <a:p>
            <a:r>
              <a:rPr lang="en-US" dirty="0" smtClean="0"/>
              <a:t>Big Idea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27073" y="1371800"/>
            <a:ext cx="14439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Text-Based </a:t>
            </a:r>
          </a:p>
          <a:p>
            <a:r>
              <a:rPr lang="en-US" dirty="0" smtClean="0"/>
              <a:t>Discussion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2. Literature </a:t>
            </a:r>
          </a:p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543800" y="4876800"/>
            <a:ext cx="149335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B-D-A </a:t>
            </a:r>
            <a:br>
              <a:rPr lang="en-US" dirty="0" smtClean="0"/>
            </a:br>
            <a:r>
              <a:rPr lang="en-US" dirty="0" smtClean="0"/>
              <a:t>Planning</a:t>
            </a:r>
          </a:p>
          <a:p>
            <a:r>
              <a:rPr lang="en-US" dirty="0" smtClean="0"/>
              <a:t>Launching</a:t>
            </a:r>
          </a:p>
          <a:p>
            <a:r>
              <a:rPr lang="en-US" dirty="0" smtClean="0"/>
              <a:t>Questioning</a:t>
            </a:r>
          </a:p>
          <a:p>
            <a:r>
              <a:rPr lang="en-US" dirty="0" smtClean="0"/>
              <a:t>Responding</a:t>
            </a:r>
          </a:p>
          <a:p>
            <a:r>
              <a:rPr lang="en-US" dirty="0" smtClean="0"/>
              <a:t>Exit Activities</a:t>
            </a:r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 flipH="1" flipV="1">
            <a:off x="6184032" y="5333999"/>
            <a:ext cx="1359768" cy="682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Reading…students need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65810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mantra:  “Activate prior knowledge and set a purpose for reading” (BOOK LAUNCH) </a:t>
            </a:r>
          </a:p>
          <a:p>
            <a:r>
              <a:rPr lang="en-US" sz="4000" b="1" dirty="0" smtClean="0"/>
              <a:t>A</a:t>
            </a:r>
            <a:r>
              <a:rPr lang="en-US" b="1" dirty="0" smtClean="0"/>
              <a:t>ctivate prior knowledge </a:t>
            </a:r>
            <a:r>
              <a:rPr lang="en-US" dirty="0" smtClean="0"/>
              <a:t>(schema theory):  </a:t>
            </a:r>
          </a:p>
          <a:p>
            <a:pPr lvl="1"/>
            <a:r>
              <a:rPr lang="en-US" dirty="0" smtClean="0"/>
              <a:t>Call up relevant schema about</a:t>
            </a:r>
          </a:p>
          <a:p>
            <a:pPr lvl="2"/>
            <a:r>
              <a:rPr lang="en-US" dirty="0" smtClean="0"/>
              <a:t>The topic (what I already know?)</a:t>
            </a:r>
          </a:p>
          <a:p>
            <a:pPr lvl="2"/>
            <a:r>
              <a:rPr lang="en-US" dirty="0" smtClean="0"/>
              <a:t>The text (how is this text organized?)</a:t>
            </a:r>
          </a:p>
          <a:p>
            <a:pPr lvl="1"/>
            <a:r>
              <a:rPr lang="en-US" dirty="0" smtClean="0"/>
              <a:t>Use PK to make predictions</a:t>
            </a:r>
          </a:p>
          <a:p>
            <a:r>
              <a:rPr lang="en-US" sz="4000" b="1" dirty="0" smtClean="0"/>
              <a:t>S</a:t>
            </a:r>
            <a:r>
              <a:rPr lang="en-US" b="1" dirty="0" smtClean="0"/>
              <a:t>et a purpose:  </a:t>
            </a:r>
            <a:r>
              <a:rPr lang="en-US" dirty="0" smtClean="0"/>
              <a:t>Motivation, questions, why am I reading?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Reading…students need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116" y="1761565"/>
            <a:ext cx="7570787" cy="509643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sz="3200" b="1" dirty="0" smtClean="0"/>
              <a:t>M</a:t>
            </a:r>
            <a:r>
              <a:rPr lang="en-US" sz="2595" dirty="0" smtClean="0"/>
              <a:t>onitor</a:t>
            </a:r>
          </a:p>
          <a:p>
            <a:pPr>
              <a:spcBef>
                <a:spcPts val="0"/>
              </a:spcBef>
            </a:pPr>
            <a:r>
              <a:rPr lang="en-US" sz="3459" b="1" dirty="0" smtClean="0"/>
              <a:t>M</a:t>
            </a:r>
            <a:r>
              <a:rPr lang="en-US" sz="2595" dirty="0" smtClean="0"/>
              <a:t>ake connections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D</a:t>
            </a:r>
            <a:r>
              <a:rPr lang="en-US" sz="2595" dirty="0" smtClean="0"/>
              <a:t>etermine important concepts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A</a:t>
            </a:r>
            <a:r>
              <a:rPr lang="en-US" sz="2595" dirty="0" smtClean="0"/>
              <a:t>sk questions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A</a:t>
            </a:r>
            <a:r>
              <a:rPr lang="en-US" sz="2595" dirty="0" smtClean="0"/>
              <a:t>nalyze/critique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V</a:t>
            </a:r>
            <a:r>
              <a:rPr lang="en-US" sz="2595" dirty="0" smtClean="0"/>
              <a:t>isualize the text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I</a:t>
            </a:r>
            <a:r>
              <a:rPr lang="en-US" sz="2595" dirty="0" smtClean="0"/>
              <a:t>nfer 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S</a:t>
            </a:r>
            <a:r>
              <a:rPr lang="en-US" sz="2595" dirty="0" smtClean="0"/>
              <a:t>ummarize – retell main ideas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S</a:t>
            </a:r>
            <a:r>
              <a:rPr lang="en-US" sz="2595" dirty="0" smtClean="0"/>
              <a:t>ynthesize—pull ideas together and add your original insights 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S</a:t>
            </a:r>
            <a:r>
              <a:rPr lang="en-US" sz="2595" dirty="0" smtClean="0"/>
              <a:t>immer/Incubate —take time out to consider/reconsider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20759279">
            <a:off x="5740543" y="2139541"/>
            <a:ext cx="2597711" cy="523220"/>
          </a:xfrm>
          <a:prstGeom prst="rect">
            <a:avLst/>
          </a:prstGeom>
          <a:solidFill>
            <a:srgbClr val="C2E8C4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M&amp;MDAAVISSS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54478" y="3284758"/>
            <a:ext cx="3872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You model and give students practice </a:t>
            </a:r>
          </a:p>
          <a:p>
            <a:pPr algn="ctr"/>
            <a:r>
              <a:rPr lang="en-US" b="1" dirty="0" smtClean="0"/>
              <a:t>through your quality questions and </a:t>
            </a:r>
          </a:p>
          <a:p>
            <a:pPr algn="ctr"/>
            <a:r>
              <a:rPr lang="en-US" b="1" dirty="0" smtClean="0"/>
              <a:t>supportive follow-up responses – </a:t>
            </a:r>
          </a:p>
          <a:p>
            <a:pPr algn="ctr"/>
            <a:r>
              <a:rPr lang="en-US" b="1" dirty="0" smtClean="0"/>
              <a:t>not telling them the answers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Reading … students need to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Organize and shape:  </a:t>
            </a:r>
            <a:r>
              <a:rPr lang="en-US" dirty="0" smtClean="0"/>
              <a:t>Transform big ideas (how can I show what I know?)</a:t>
            </a:r>
          </a:p>
          <a:p>
            <a:r>
              <a:rPr lang="en-US" b="1" dirty="0" smtClean="0"/>
              <a:t>Reflect and revise</a:t>
            </a:r>
          </a:p>
          <a:p>
            <a:r>
              <a:rPr lang="en-US" b="1" dirty="0" smtClean="0"/>
              <a:t>Publish</a:t>
            </a:r>
            <a:r>
              <a:rPr lang="en-US" dirty="0" smtClean="0"/>
              <a:t>—not always necessary, but very authentic and motivating with a real audience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1261</TotalTime>
  <Words>1539</Words>
  <Application>Microsoft Macintosh PowerPoint</Application>
  <PresentationFormat>On-screen Show (4:3)</PresentationFormat>
  <Paragraphs>189</Paragraphs>
  <Slides>25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Infusion</vt:lpstr>
      <vt:lpstr>???</vt:lpstr>
      <vt:lpstr>???</vt:lpstr>
      <vt:lpstr>Pulling It All Together: Text-Based Discussions   EDC 423</vt:lpstr>
      <vt:lpstr>Agenda</vt:lpstr>
      <vt:lpstr>Objectives </vt:lpstr>
      <vt:lpstr>Goal of comprehension?</vt:lpstr>
      <vt:lpstr>“Five Factors That Influence Comprehension” and  “Before-During-After”  (Could these be two frameworks to help YOU organize the ideas in EDC423 and apply them to teach a reading comprehension lesson?) </vt:lpstr>
      <vt:lpstr>Five Factors That Influence Comprehension</vt:lpstr>
      <vt:lpstr>Before Reading…students need to</vt:lpstr>
      <vt:lpstr>During Reading…students need to</vt:lpstr>
      <vt:lpstr>After Reading … students need to </vt:lpstr>
      <vt:lpstr>Activities that Span BDA</vt:lpstr>
      <vt:lpstr>K-W-L Chart</vt:lpstr>
      <vt:lpstr>Anticipation Guide</vt:lpstr>
      <vt:lpstr>Cause/Effect (Before..During) </vt:lpstr>
      <vt:lpstr>Compare/Contrast (During/After…)</vt:lpstr>
      <vt:lpstr>Pompeii Text…Remember</vt:lpstr>
      <vt:lpstr>Pompeii Text </vt:lpstr>
      <vt:lpstr>Your Exit Activity Ideas</vt:lpstr>
      <vt:lpstr>A Little More About Levels of Questions</vt:lpstr>
      <vt:lpstr>Slide 19</vt:lpstr>
      <vt:lpstr>Question-Answer Relationships (QAR)</vt:lpstr>
      <vt:lpstr>Question-Answer Relationships (QAR)</vt:lpstr>
      <vt:lpstr>What’s going on with these questions?</vt:lpstr>
      <vt:lpstr>What’s going on here?</vt:lpstr>
      <vt:lpstr>Slide 24</vt:lpstr>
      <vt:lpstr>Homework:  Book Activity 3 (Due Tomorrow)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and Teaching</dc:title>
  <dc:creator>Terry Deeney</dc:creator>
  <cp:lastModifiedBy>Julie Coiro</cp:lastModifiedBy>
  <cp:revision>153</cp:revision>
  <dcterms:created xsi:type="dcterms:W3CDTF">2014-11-12T17:40:17Z</dcterms:created>
  <dcterms:modified xsi:type="dcterms:W3CDTF">2014-11-12T17:41:19Z</dcterms:modified>
</cp:coreProperties>
</file>